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2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07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8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96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07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11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90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8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5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5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66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ACC7-3B3F-47D1-959A-EF58926E955E}" type="datetimeFigureOut">
              <a:rPr lang="en-US" smtClean="0"/>
              <a:t>4/1/23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mujp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mujp.com/yomumaeni/" TargetMode="External"/><Relationship Id="rId2" Type="http://schemas.openxmlformats.org/officeDocument/2006/relationships/hyperlink" Target="https://yomuj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mujp.com/n4_recycl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u/1/folders/1st72eYEgSXVMrFQp7oHURI1ir2SIamhC" TargetMode="External"/><Relationship Id="rId2" Type="http://schemas.openxmlformats.org/officeDocument/2006/relationships/hyperlink" Target="https://docs.google.com/document/d/1ktPpQfYh3e9_WqW5zr0r9dPq1pd_wBiiVhd8PomOyzQ/ed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88560-BDC8-3F79-9A7E-414FF14F2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69" y="749595"/>
            <a:ext cx="10777335" cy="4761856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EXTENSIVE READING IN JAPANESE CLASS BY USING A BLOG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NEALLT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1, 2023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LAFAYETTE COLLEGE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NAOKO IKEGAMI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036548-E619-EB8B-DF41-50761DD70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5962389"/>
            <a:ext cx="8434968" cy="146015"/>
          </a:xfrm>
        </p:spPr>
        <p:txBody>
          <a:bodyPr anchor="b">
            <a:normAutofit fontScale="25000" lnSpcReduction="20000"/>
          </a:bodyPr>
          <a:lstStyle/>
          <a:p>
            <a:pPr algn="l"/>
            <a:endParaRPr lang="en-US" dirty="0"/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77264D9D-26E2-31B5-BB56-1FE30F3143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08" r="2" b="2"/>
          <a:stretch/>
        </p:blipFill>
        <p:spPr>
          <a:xfrm>
            <a:off x="9101138" y="3501859"/>
            <a:ext cx="3090862" cy="336612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04212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48D9-75C3-8C7D-262E-830C7F57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 : Any difficulties?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FCA94-ACE4-28CA-3FA6-C537FAFB3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2" y="2015732"/>
            <a:ext cx="10949050" cy="4147562"/>
          </a:xfrm>
        </p:spPr>
        <p:txBody>
          <a:bodyPr/>
          <a:lstStyle/>
          <a:p>
            <a:r>
              <a:rPr lang="en-US" sz="2400" dirty="0"/>
              <a:t>A bit hard to push myself </a:t>
            </a:r>
            <a:r>
              <a:rPr lang="en-US" sz="2400" u="sng" dirty="0"/>
              <a:t>to try the higher level </a:t>
            </a:r>
            <a:r>
              <a:rPr lang="en-US" sz="2400" dirty="0"/>
              <a:t>of readings – I didn’t challenge myself as much as I could have.</a:t>
            </a:r>
          </a:p>
          <a:p>
            <a:r>
              <a:rPr lang="en-US" sz="2400" dirty="0"/>
              <a:t>I had some words </a:t>
            </a:r>
            <a:r>
              <a:rPr lang="en-US" sz="2400" u="sng" dirty="0"/>
              <a:t>to use google translate</a:t>
            </a:r>
            <a:r>
              <a:rPr lang="en-US" sz="2400" dirty="0"/>
              <a:t>.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would say it can be hard </a:t>
            </a:r>
            <a:r>
              <a:rPr lang="en-US" sz="2400" b="0" i="0" u="sng" strike="noStrike" dirty="0">
                <a:solidFill>
                  <a:srgbClr val="000000"/>
                </a:solidFill>
                <a:effectLst/>
              </a:rPr>
              <a:t>to write a summary</a:t>
            </a:r>
            <a:r>
              <a:rPr lang="en-US" sz="2400" b="0" i="0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based on a completely descriptive article.</a:t>
            </a:r>
          </a:p>
          <a:p>
            <a:r>
              <a:rPr lang="en-US" sz="2400" u="sng" dirty="0"/>
              <a:t>I didn’t</a:t>
            </a:r>
            <a:r>
              <a:rPr lang="en-US" sz="2400" dirty="0"/>
              <a:t>, it was pretty straightforward.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AD00-22E5-BD5E-564E-794074D9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 : Easy part?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7B7A6-A522-527C-05BE-BB703FF61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9" y="2015732"/>
            <a:ext cx="10913422" cy="3450613"/>
          </a:xfrm>
        </p:spPr>
        <p:txBody>
          <a:bodyPr/>
          <a:lstStyle/>
          <a:p>
            <a:r>
              <a:rPr lang="en-US" sz="2400" dirty="0"/>
              <a:t>I appreciate the </a:t>
            </a:r>
            <a:r>
              <a:rPr lang="en-US" sz="2400" u="sng" dirty="0"/>
              <a:t>simplicity and convenience </a:t>
            </a:r>
            <a:r>
              <a:rPr lang="en-US" sz="2400" dirty="0"/>
              <a:t>this assignment presents.</a:t>
            </a:r>
          </a:p>
          <a:p>
            <a:r>
              <a:rPr lang="en-US" sz="2400" u="sng" dirty="0"/>
              <a:t>Writing about the readings was pretty easy</a:t>
            </a:r>
            <a:r>
              <a:rPr lang="en-US" sz="2400" dirty="0"/>
              <a:t> once I understood the articles well.</a:t>
            </a:r>
          </a:p>
          <a:p>
            <a:r>
              <a:rPr lang="en-US" sz="2400" u="sng" dirty="0"/>
              <a:t>Reading articles </a:t>
            </a:r>
            <a:r>
              <a:rPr lang="en-US" sz="2400" dirty="0"/>
              <a:t>itself was easy.</a:t>
            </a:r>
          </a:p>
          <a:p>
            <a:r>
              <a:rPr lang="en-US" sz="2400" u="sng" dirty="0"/>
              <a:t>The summary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hether I want </a:t>
            </a:r>
            <a:r>
              <a:rPr lang="en-US" sz="2400" b="0" i="0" u="sng" strike="noStrike" dirty="0">
                <a:solidFill>
                  <a:srgbClr val="000000"/>
                </a:solidFill>
                <a:effectLst/>
              </a:rPr>
              <a:t>to recommend it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to my friend.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30E5-000D-5143-E7E1-D62802A1C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 : What you learned the most?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80B26-8753-59D7-8719-069A512FB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94" y="2015732"/>
            <a:ext cx="10865921" cy="3450613"/>
          </a:xfrm>
        </p:spPr>
        <p:txBody>
          <a:bodyPr/>
          <a:lstStyle/>
          <a:p>
            <a:r>
              <a:rPr lang="en-US" sz="2400" u="sng" dirty="0"/>
              <a:t>New vocabulary </a:t>
            </a:r>
            <a:r>
              <a:rPr lang="en-US" sz="2400" dirty="0"/>
              <a:t>and generally gained more practice listening, reading and writing.</a:t>
            </a:r>
          </a:p>
          <a:p>
            <a:r>
              <a:rPr lang="en-US" sz="2400" dirty="0"/>
              <a:t>It may have served to improve my fluency and familiarity with the </a:t>
            </a:r>
            <a:r>
              <a:rPr lang="en-US" sz="2400" u="sng" dirty="0"/>
              <a:t>Kanji</a:t>
            </a:r>
            <a:r>
              <a:rPr lang="en-US" sz="2400" dirty="0"/>
              <a:t> characters.</a:t>
            </a:r>
          </a:p>
          <a:p>
            <a:r>
              <a:rPr lang="en-US" sz="2400" u="sng" dirty="0"/>
              <a:t>How to construct sentences </a:t>
            </a:r>
            <a:r>
              <a:rPr lang="en-US" sz="2400" dirty="0"/>
              <a:t>and communicate information </a:t>
            </a:r>
            <a:r>
              <a:rPr lang="en-US" sz="2400" u="sng" dirty="0"/>
              <a:t>effectively</a:t>
            </a:r>
            <a:r>
              <a:rPr lang="en-US" sz="2400" dirty="0"/>
              <a:t>.</a:t>
            </a:r>
          </a:p>
          <a:p>
            <a:r>
              <a:rPr lang="en-US" sz="2400" dirty="0"/>
              <a:t>I learned </a:t>
            </a:r>
            <a:r>
              <a:rPr lang="en-US" sz="2400" u="sng" dirty="0"/>
              <a:t>new vocabulary</a:t>
            </a:r>
            <a:r>
              <a:rPr lang="en-US" sz="2400" dirty="0"/>
              <a:t> and could understand Japanese better with the audio.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I can gain </a:t>
            </a:r>
            <a:r>
              <a:rPr lang="en-US" sz="2400" b="0" i="0" u="sng" strike="noStrike" dirty="0">
                <a:solidFill>
                  <a:srgbClr val="000000"/>
                </a:solidFill>
                <a:effectLst/>
              </a:rPr>
              <a:t>new vocabulary and grammar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through reading.</a:t>
            </a:r>
            <a:endParaRPr lang="en-US" sz="2400" b="0" dirty="0">
              <a:effectLst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6C24-CA9C-D3C8-9483-A0F737C82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 : learned about Japanese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9EDF8-D77C-D2A4-9957-3C9812BED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853754"/>
            <a:ext cx="11550732" cy="4463919"/>
          </a:xfrm>
        </p:spPr>
        <p:txBody>
          <a:bodyPr>
            <a:normAutofit/>
          </a:bodyPr>
          <a:lstStyle/>
          <a:p>
            <a:r>
              <a:rPr lang="en-US" sz="2400" dirty="0"/>
              <a:t>I learned a lot of little tidbits about the culture.  I learned a lot about </a:t>
            </a:r>
            <a:r>
              <a:rPr lang="en-US" sz="2400" u="sng" dirty="0"/>
              <a:t>Japanese food </a:t>
            </a:r>
            <a:r>
              <a:rPr lang="en-US" sz="2400" dirty="0"/>
              <a:t>as I chose many reading about the topic, since I find it interesting.</a:t>
            </a:r>
          </a:p>
          <a:p>
            <a:r>
              <a:rPr lang="en-US" sz="2400" dirty="0"/>
              <a:t>I liked the articles about </a:t>
            </a:r>
            <a:r>
              <a:rPr lang="en-US" sz="2400" u="sng" dirty="0"/>
              <a:t>the food </a:t>
            </a:r>
            <a:r>
              <a:rPr lang="en-US" sz="2400" dirty="0"/>
              <a:t>and read a lot. I also learned a bit about Japanese </a:t>
            </a:r>
            <a:r>
              <a:rPr lang="en-US" sz="2400" u="sng" dirty="0"/>
              <a:t>history</a:t>
            </a:r>
            <a:r>
              <a:rPr lang="en-US" sz="2400" dirty="0"/>
              <a:t>.</a:t>
            </a:r>
          </a:p>
          <a:p>
            <a:r>
              <a:rPr lang="en-US" sz="2400" dirty="0"/>
              <a:t>I did learn some new information about </a:t>
            </a:r>
            <a:r>
              <a:rPr lang="en-US" sz="2400" u="sng" dirty="0"/>
              <a:t>festivals</a:t>
            </a:r>
            <a:r>
              <a:rPr lang="en-US" sz="2400" dirty="0"/>
              <a:t>, particularly their historical background.</a:t>
            </a:r>
          </a:p>
          <a:p>
            <a:r>
              <a:rPr lang="en-US" sz="2400" dirty="0"/>
              <a:t>The articles were relevant to culture, so I learned about </a:t>
            </a:r>
            <a:r>
              <a:rPr lang="en-US" sz="2400" u="sng" dirty="0"/>
              <a:t>the subject matter </a:t>
            </a:r>
            <a:r>
              <a:rPr lang="en-US" sz="2400" dirty="0"/>
              <a:t>of the article.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Most definitely. I still remember the </a:t>
            </a:r>
            <a:r>
              <a:rPr lang="ja-JP" alt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とり</a:t>
            </a:r>
            <a:r>
              <a:rPr lang="en-US" altLang="ja-JP" sz="2400" dirty="0">
                <a:solidFill>
                  <a:srgbClr val="000000"/>
                </a:solidFill>
                <a:latin typeface="Calibri" panose="020F0502020204030204" pitchFamily="34" charset="0"/>
              </a:rPr>
              <a:t>(birds)</a:t>
            </a:r>
            <a:r>
              <a:rPr lang="ja-JP" alt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the </a:t>
            </a:r>
            <a:r>
              <a:rPr lang="ja-JP" alt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道具屋</a:t>
            </a:r>
            <a:r>
              <a:rPr lang="en-US" altLang="ja-JP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(hardware store)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 I’ve read.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7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59ECA-FD4E-BE3E-E300-DDF44210E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 : topic you want to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4710-135A-1E21-74BF-0B8637982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2015732"/>
            <a:ext cx="10925297" cy="4266315"/>
          </a:xfrm>
        </p:spPr>
        <p:txBody>
          <a:bodyPr/>
          <a:lstStyle/>
          <a:p>
            <a:r>
              <a:rPr lang="en-US" sz="2400" u="sng" dirty="0"/>
              <a:t>Food and places</a:t>
            </a:r>
          </a:p>
          <a:p>
            <a:r>
              <a:rPr lang="en-US" sz="2400" u="sng" dirty="0"/>
              <a:t>Poetry, short stories, and fairy tales</a:t>
            </a:r>
          </a:p>
          <a:p>
            <a:r>
              <a:rPr lang="en-US" sz="2400" dirty="0"/>
              <a:t>If they had </a:t>
            </a:r>
            <a:r>
              <a:rPr lang="en-US" sz="2400" u="sng" dirty="0"/>
              <a:t>short stories </a:t>
            </a:r>
            <a:r>
              <a:rPr lang="en-US" sz="2400" dirty="0"/>
              <a:t>that would be interesting to read.</a:t>
            </a:r>
            <a:endParaRPr lang="en-US" sz="2400" u="sng" dirty="0"/>
          </a:p>
          <a:p>
            <a:r>
              <a:rPr lang="en-US" sz="2400" dirty="0"/>
              <a:t>More about Japanese </a:t>
            </a:r>
            <a:r>
              <a:rPr lang="en-US" sz="2400" u="sng" dirty="0"/>
              <a:t>classic writers and historical and cultural context</a:t>
            </a:r>
            <a:r>
              <a:rPr lang="en-US" sz="2400" dirty="0"/>
              <a:t>.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want to read more about </a:t>
            </a:r>
            <a:r>
              <a:rPr lang="ja-JP" altLang="en-US" sz="2400" b="0" i="0" u="sng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落語</a:t>
            </a:r>
            <a:r>
              <a:rPr lang="en-US" altLang="ja-JP" sz="24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(comedic story).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35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BD1FF-0AFC-C722-4D27-D9D1AE2E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65CAD-F95B-D6A5-73FC-042847FEC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853754"/>
            <a:ext cx="11186555" cy="4796428"/>
          </a:xfrm>
        </p:spPr>
        <p:txBody>
          <a:bodyPr>
            <a:normAutofit/>
          </a:bodyPr>
          <a:lstStyle/>
          <a:p>
            <a:r>
              <a:rPr lang="en-US" sz="2400" dirty="0"/>
              <a:t>As one of the open educational resources, this blog has </a:t>
            </a:r>
            <a:r>
              <a:rPr lang="en-US" sz="2400" u="sng" dirty="0"/>
              <a:t>a huge potential</a:t>
            </a:r>
            <a:r>
              <a:rPr lang="en-US" sz="2400" dirty="0"/>
              <a:t> for the students who enjoys reading various and wide rage topics. </a:t>
            </a:r>
          </a:p>
          <a:p>
            <a:r>
              <a:rPr lang="en-US" sz="2400" dirty="0"/>
              <a:t>Suggestions for future reading according to readers’ previous passages (like Amazon?)</a:t>
            </a:r>
          </a:p>
          <a:p>
            <a:r>
              <a:rPr lang="en-US" sz="2400" dirty="0"/>
              <a:t>After writing a report, </a:t>
            </a:r>
            <a:r>
              <a:rPr lang="en-US" sz="2400" u="sng" dirty="0"/>
              <a:t>discussion</a:t>
            </a:r>
            <a:r>
              <a:rPr lang="en-US" sz="2400" dirty="0"/>
              <a:t> may enforce the understanding of the contents, including new vocabulary and new Kanji.</a:t>
            </a:r>
          </a:p>
          <a:p>
            <a:r>
              <a:rPr lang="en-US" sz="2400" u="sng" dirty="0"/>
              <a:t>Different methods</a:t>
            </a:r>
            <a:r>
              <a:rPr lang="en-US" sz="2400" dirty="0"/>
              <a:t> to report – Flip?</a:t>
            </a:r>
          </a:p>
          <a:p>
            <a:r>
              <a:rPr lang="en-US" sz="2400" dirty="0"/>
              <a:t>Students may need a regular schedule or </a:t>
            </a:r>
            <a:r>
              <a:rPr lang="en-US" sz="2400" u="sng" dirty="0"/>
              <a:t>norm</a:t>
            </a:r>
            <a:r>
              <a:rPr lang="en-US" sz="2400" dirty="0"/>
              <a:t> to encourage the reading habit.</a:t>
            </a:r>
          </a:p>
          <a:p>
            <a:r>
              <a:rPr lang="en-US" sz="2400" u="sng" dirty="0"/>
              <a:t>Checking up </a:t>
            </a:r>
            <a:r>
              <a:rPr lang="en-US" sz="2400" dirty="0"/>
              <a:t>their progress and occasional grading/evaluating will be helpful.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31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95F65-E0CC-1FFC-B0D5-4902B2A0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D8D9-8F86-051E-F4B6-5A5CDA0F4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2015732"/>
            <a:ext cx="11693235" cy="4135684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rgbClr val="0000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The Language Learning Benefits of Extensive Reading  </a:t>
            </a:r>
            <a:r>
              <a:rPr 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The Language Teacher, Volume 21-5 (1997) </a:t>
            </a:r>
            <a:r>
              <a:rPr lang="en-US" sz="2400" i="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Paul Nation</a:t>
            </a:r>
          </a:p>
          <a:p>
            <a:r>
              <a:rPr lang="en-US" sz="2400" i="1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Extensive Reading in the Second Language Classroom </a:t>
            </a:r>
            <a:r>
              <a:rPr lang="en-US" sz="2400" i="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(1998)</a:t>
            </a:r>
            <a:r>
              <a:rPr lang="en-US" sz="2400" i="1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r>
              <a:rPr lang="en-US" sz="2400" i="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Richard R Day;  Julian Bamford</a:t>
            </a:r>
          </a:p>
          <a:p>
            <a:r>
              <a:rPr lang="en-US" sz="2400" i="1" dirty="0"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Top Ten Principles for Teaching Extensive Reading</a:t>
            </a:r>
            <a:r>
              <a:rPr lang="en-US" sz="2400" dirty="0">
                <a:solidFill>
                  <a:srgbClr val="000000"/>
                </a:solidFill>
                <a:ea typeface="Arial Unicode MS" panose="020B0604020202020204" pitchFamily="34" charset="-128"/>
                <a:cs typeface="Times New Roman" panose="02020603050405020304" pitchFamily="18" charset="0"/>
              </a:rPr>
              <a:t>   Reading in a Foreign Language, Volume 14-2 (2002) </a:t>
            </a:r>
            <a:r>
              <a:rPr lang="en-US" sz="2400" i="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Richard R Day;  Julian Bamford</a:t>
            </a:r>
            <a:endParaRPr lang="en-US" sz="2400" i="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E9FB785-46F4-DF45-BEE0-A4F262012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34210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030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F5DA-9584-CD98-870C-309E3230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E19C-D5C6-A5A2-D8D3-993676ADF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19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/>
              <a:t>Thank you very much!</a:t>
            </a:r>
          </a:p>
          <a:p>
            <a:pPr marL="0" indent="0" algn="ctr">
              <a:buNone/>
            </a:pPr>
            <a:r>
              <a:rPr lang="en-US" sz="2800" dirty="0"/>
              <a:t>Naoko Ikegami</a:t>
            </a:r>
          </a:p>
          <a:p>
            <a:pPr marL="0" indent="0" algn="ctr">
              <a:buNone/>
            </a:pPr>
            <a:r>
              <a:rPr lang="en-US" sz="2800" dirty="0" err="1"/>
              <a:t>ikegamin@Lafayette.edu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17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EEC2-4E87-2912-3BEA-325141C9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77D30-DB91-FF73-5D1A-BF25C2AAD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28" y="1991638"/>
            <a:ext cx="11688872" cy="4061843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Advanced level (Independent Study) in Fall 2022, after finishing </a:t>
            </a:r>
            <a:r>
              <a:rPr lang="en-US" altLang="ja-JP" sz="2400" dirty="0" err="1"/>
              <a:t>Genki</a:t>
            </a:r>
            <a:r>
              <a:rPr lang="en-US" altLang="ja-JP" sz="2400" dirty="0"/>
              <a:t> II</a:t>
            </a:r>
          </a:p>
          <a:p>
            <a:r>
              <a:rPr lang="en-US" altLang="ja-JP" sz="2400" dirty="0"/>
              <a:t>Various interests but limited time</a:t>
            </a:r>
          </a:p>
          <a:p>
            <a:r>
              <a:rPr lang="en-US" altLang="ja-JP" sz="2400" dirty="0"/>
              <a:t>What can students do outside of the classroom?</a:t>
            </a:r>
          </a:p>
          <a:p>
            <a:r>
              <a:rPr lang="en-US" altLang="ja-JP" sz="2400" dirty="0"/>
              <a:t>Easy access, something fun and less pressure</a:t>
            </a:r>
            <a:r>
              <a:rPr lang="ja-JP" altLang="en-US" sz="2400"/>
              <a:t>　</a:t>
            </a:r>
            <a:r>
              <a:rPr lang="en-US" altLang="ja-JP" sz="2400" dirty="0"/>
              <a:t>→</a:t>
            </a:r>
            <a:r>
              <a:rPr lang="ja-JP" altLang="en-US" sz="2400"/>
              <a:t> </a:t>
            </a:r>
            <a:r>
              <a:rPr lang="en-US" altLang="ja-JP" sz="2400" dirty="0"/>
              <a:t>Open Educational Resources </a:t>
            </a:r>
          </a:p>
          <a:p>
            <a:r>
              <a:rPr lang="en-US" sz="2400" dirty="0" err="1"/>
              <a:t>Blog「</a:t>
            </a:r>
            <a:r>
              <a:rPr lang="en-US" sz="2400" dirty="0" err="1">
                <a:hlinkClick r:id="rId2"/>
              </a:rPr>
              <a:t>多読道場</a:t>
            </a:r>
            <a:r>
              <a:rPr lang="en-US" sz="2400" dirty="0" err="1"/>
              <a:t>」</a:t>
            </a:r>
            <a:r>
              <a:rPr lang="en-US" sz="2400" i="1" dirty="0" err="1"/>
              <a:t>tadoku</a:t>
            </a:r>
            <a:r>
              <a:rPr lang="en-US" sz="2400" dirty="0"/>
              <a:t> (extensive reading) </a:t>
            </a:r>
            <a:r>
              <a:rPr lang="en-US" sz="2400" i="1" dirty="0"/>
              <a:t>dojo</a:t>
            </a:r>
            <a:r>
              <a:rPr lang="en-US" sz="2400" dirty="0"/>
              <a:t> (place to practice) Workshop in 2022</a:t>
            </a:r>
            <a:br>
              <a:rPr lang="en-US" sz="2400" dirty="0"/>
            </a:br>
            <a:r>
              <a:rPr lang="en-US" sz="2400" dirty="0"/>
              <a:t>What is </a:t>
            </a:r>
            <a:r>
              <a:rPr lang="en-US" sz="2400" dirty="0" err="1"/>
              <a:t>多読</a:t>
            </a:r>
            <a:r>
              <a:rPr lang="en-US" sz="2400" dirty="0"/>
              <a:t>,</a:t>
            </a:r>
            <a:r>
              <a:rPr lang="ja-JP" altLang="en-US" sz="2400"/>
              <a:t> </a:t>
            </a:r>
            <a:r>
              <a:rPr lang="en-US" altLang="ja-JP" sz="2400" dirty="0"/>
              <a:t>extensive reading? </a:t>
            </a:r>
          </a:p>
          <a:p>
            <a:pPr marL="0" indent="0">
              <a:buNone/>
            </a:pPr>
            <a:r>
              <a:rPr lang="en-US" altLang="ja-JP" sz="2400" dirty="0"/>
              <a:t>	Ten principles in extensive reading (by Day &amp; </a:t>
            </a:r>
            <a:r>
              <a:rPr lang="en-US" altLang="ja-JP" sz="2400" dirty="0" err="1"/>
              <a:t>Bramford</a:t>
            </a:r>
            <a:r>
              <a:rPr lang="en-US" altLang="ja-JP" sz="2400" dirty="0"/>
              <a:t>) </a:t>
            </a:r>
            <a:r>
              <a:rPr lang="ja-JP" altLang="en-US" sz="2400"/>
              <a:t>→</a:t>
            </a:r>
            <a:endParaRPr lang="en-US" altLang="ja-JP" sz="24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altLang="ja-JP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0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A949B-6C6E-2E44-35FE-7D725FED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712" y="804519"/>
            <a:ext cx="10609546" cy="1049235"/>
          </a:xfrm>
        </p:spPr>
        <p:txBody>
          <a:bodyPr/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ten principles provided by Day and Bamford (2002) </a:t>
            </a:r>
            <a:br>
              <a:rPr lang="en-US" sz="3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for successful extensive reading program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A3A82-235B-26BB-14A1-226926704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1941534"/>
            <a:ext cx="11210795" cy="4308954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Reading material is easy.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 variety of reading material on a wide range of topics must be available.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Learners choose what they want to read.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Learners read as much as possible.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purpose for reading is usually related to pleasure, information and general understanding.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Reading is its own reward.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Reading speed is usually faster than slower.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Reading is individual and silent.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Teachers orient and guide their students.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teacher is a role model of a reader.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FDACD-9EEB-1922-1792-3771F46C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63879"/>
            <a:ext cx="9603275" cy="1189875"/>
          </a:xfrm>
        </p:spPr>
        <p:txBody>
          <a:bodyPr>
            <a:normAutofit fontScale="90000"/>
          </a:bodyPr>
          <a:lstStyle/>
          <a:p>
            <a:r>
              <a:rPr lang="en-US" dirty="0"/>
              <a:t>2. The Blog ( contains many reading passages)</a:t>
            </a:r>
            <a:br>
              <a:rPr lang="en-US" sz="1200" dirty="0"/>
            </a:br>
            <a:br>
              <a:rPr lang="en-US" dirty="0"/>
            </a:br>
            <a:r>
              <a:rPr lang="en-US" sz="2200" dirty="0"/>
              <a:t>「</a:t>
            </a:r>
            <a:r>
              <a:rPr lang="en-US" sz="2200" dirty="0" err="1">
                <a:hlinkClick r:id="rId2"/>
              </a:rPr>
              <a:t>多読道場</a:t>
            </a:r>
            <a:r>
              <a:rPr lang="en-US" sz="2200" dirty="0" err="1"/>
              <a:t>」</a:t>
            </a:r>
            <a:r>
              <a:rPr lang="en-US" sz="2200" i="1" dirty="0" err="1"/>
              <a:t>tadoku</a:t>
            </a:r>
            <a:r>
              <a:rPr lang="en-US" sz="2200" dirty="0"/>
              <a:t> (extensive reading) </a:t>
            </a:r>
            <a:r>
              <a:rPr lang="en-US" sz="2200" i="1" dirty="0"/>
              <a:t>dojo</a:t>
            </a:r>
            <a:r>
              <a:rPr lang="en-US" sz="2200" dirty="0"/>
              <a:t> (place to have a practice)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229F4-11C0-463B-2240-7DAD113F7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0" y="1941534"/>
            <a:ext cx="11610109" cy="4158641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/>
              <a:t>Made by a Japanese Textbook Publisher called </a:t>
            </a:r>
            <a:r>
              <a:rPr lang="en-US" sz="2500" i="1" dirty="0"/>
              <a:t>Kuroshio Press</a:t>
            </a:r>
            <a:r>
              <a:rPr lang="en-US" sz="2500" dirty="0"/>
              <a:t> </a:t>
            </a:r>
            <a:r>
              <a:rPr lang="en-US" sz="2500" dirty="0" err="1"/>
              <a:t>くろしお出版</a:t>
            </a:r>
            <a:r>
              <a:rPr lang="en-US" sz="2500" dirty="0"/>
              <a:t>.</a:t>
            </a:r>
          </a:p>
          <a:p>
            <a:r>
              <a:rPr lang="en-US" sz="2500" dirty="0"/>
              <a:t>Includes:   1) six levels (N1~N6) according to the Japanese Language Proficiency Test → </a:t>
            </a:r>
            <a:r>
              <a:rPr lang="en-US" sz="2500" dirty="0">
                <a:hlinkClick r:id="rId3"/>
              </a:rPr>
              <a:t>chart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ja-JP" altLang="en-US" sz="2500"/>
              <a:t>　　</a:t>
            </a:r>
            <a:r>
              <a:rPr lang="en-US" sz="2500" dirty="0"/>
              <a:t>2) all passages have pictures and illustrations</a:t>
            </a:r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ja-JP" altLang="en-US" sz="2500"/>
              <a:t>　　</a:t>
            </a:r>
            <a:r>
              <a:rPr lang="en-US" sz="2500" dirty="0"/>
              <a:t>3) recorded audio (read by Japanese native voice actors) </a:t>
            </a:r>
          </a:p>
          <a:p>
            <a:pPr marL="0" indent="0">
              <a:buNone/>
            </a:pPr>
            <a:r>
              <a:rPr lang="en-US" sz="2500" dirty="0"/>
              <a:t>	</a:t>
            </a:r>
            <a:r>
              <a:rPr lang="ja-JP" altLang="en-US" sz="2500"/>
              <a:t>　　</a:t>
            </a:r>
            <a:r>
              <a:rPr lang="en-US" altLang="ja-JP" sz="2500" dirty="0"/>
              <a:t>4) </a:t>
            </a:r>
            <a:r>
              <a:rPr lang="en-US" sz="2500" dirty="0"/>
              <a:t>Kanji (Chinese characters) are with furigana (Japanese sounds) → </a:t>
            </a:r>
            <a:r>
              <a:rPr lang="en-US" sz="2500" dirty="0">
                <a:hlinkClick r:id="rId4"/>
              </a:rPr>
              <a:t>sample page</a:t>
            </a:r>
            <a:endParaRPr lang="en-US" sz="2500" dirty="0"/>
          </a:p>
          <a:p>
            <a:r>
              <a:rPr lang="en-US" sz="2500" dirty="0"/>
              <a:t>Open for public – no membership fee or subscription. It’s FREE</a:t>
            </a:r>
          </a:p>
          <a:p>
            <a:r>
              <a:rPr lang="en-US" sz="2500" dirty="0"/>
              <a:t>Over 200 passages now and regularly added new passages </a:t>
            </a:r>
            <a:r>
              <a:rPr lang="ja-JP" altLang="en-US" sz="2500"/>
              <a:t>→</a:t>
            </a:r>
            <a:r>
              <a:rPr lang="en-US" sz="2500" dirty="0"/>
              <a:t> </a:t>
            </a:r>
            <a:r>
              <a:rPr lang="en-US" sz="2500" dirty="0">
                <a:hlinkClick r:id="rId2"/>
              </a:rPr>
              <a:t>index</a:t>
            </a:r>
            <a:endParaRPr lang="en-US" sz="2500" dirty="0"/>
          </a:p>
          <a:p>
            <a:r>
              <a:rPr lang="en-US" sz="2500" dirty="0"/>
              <a:t>Grammar patterns, vocabulary and Kanji are considered by level  </a:t>
            </a:r>
          </a:p>
          <a:p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7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23A8-5367-B9E6-E007-0B8735EAC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CEDA8-F134-6909-3A84-61D5995A8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8" y="1853754"/>
            <a:ext cx="11590317" cy="4199727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Choose a reading passage from the blog and read as much as they can (no norm, no limit). </a:t>
            </a:r>
          </a:p>
          <a:p>
            <a:r>
              <a:rPr lang="en-US" sz="2600" dirty="0"/>
              <a:t>Do not need to understand everything.  Try to grasp the whole.</a:t>
            </a:r>
          </a:p>
          <a:p>
            <a:r>
              <a:rPr lang="en-US" sz="2600" dirty="0"/>
              <a:t>If they don’t like it, stop reading.  Then, move on to next passage.</a:t>
            </a:r>
          </a:p>
          <a:p>
            <a:r>
              <a:rPr lang="en-US" sz="2600" dirty="0"/>
              <a:t>Try not to use a dictionary, unless they really want to know its meaning.</a:t>
            </a:r>
          </a:p>
          <a:p>
            <a:r>
              <a:rPr lang="en-US" sz="2600" dirty="0"/>
              <a:t>Start at Level 3 or 4, then move up.</a:t>
            </a:r>
          </a:p>
          <a:p>
            <a:r>
              <a:rPr lang="en-US" sz="2600" dirty="0"/>
              <a:t>After reading, write a </a:t>
            </a:r>
            <a:r>
              <a:rPr lang="en-US" sz="2600" dirty="0">
                <a:hlinkClick r:id="rId2"/>
              </a:rPr>
              <a:t>report</a:t>
            </a:r>
            <a:r>
              <a:rPr lang="en-US" sz="2600" dirty="0"/>
              <a:t> on Google Documents. </a:t>
            </a:r>
          </a:p>
          <a:p>
            <a:r>
              <a:rPr lang="en-US" sz="2600" dirty="0"/>
              <a:t>Report is shared with classmates – read each others’ </a:t>
            </a:r>
            <a:r>
              <a:rPr lang="en-US" sz="2600" dirty="0">
                <a:hlinkClick r:id="rId3"/>
              </a:rPr>
              <a:t>reports</a:t>
            </a:r>
            <a:r>
              <a:rPr lang="en-US" sz="2600" dirty="0"/>
              <a:t>.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7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7E9DE-0FE0-053F-BD38-3283FC46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B68B-B84A-B03D-580C-DFEDC892F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79" y="1853754"/>
            <a:ext cx="10972800" cy="4535171"/>
          </a:xfrm>
        </p:spPr>
        <p:txBody>
          <a:bodyPr>
            <a:normAutofit/>
          </a:bodyPr>
          <a:lstStyle/>
          <a:p>
            <a:r>
              <a:rPr lang="en-US" sz="2300" dirty="0"/>
              <a:t>20% of the whole course.</a:t>
            </a:r>
          </a:p>
          <a:p>
            <a:pPr marL="0" indent="0">
              <a:buNone/>
            </a:pPr>
            <a:r>
              <a:rPr lang="en-US" sz="2300" dirty="0"/>
              <a:t>	1) The reading report  (grammar / comprehension / orthography / length etc.)</a:t>
            </a:r>
          </a:p>
          <a:p>
            <a:pPr marL="0" indent="0">
              <a:buNone/>
            </a:pPr>
            <a:r>
              <a:rPr lang="en-US" sz="2300" dirty="0"/>
              <a:t>	2) How many passages have been read : 5〜8</a:t>
            </a:r>
          </a:p>
          <a:p>
            <a:pPr marL="0" indent="0">
              <a:buNone/>
            </a:pPr>
            <a:r>
              <a:rPr lang="en-US" sz="2300" dirty="0"/>
              <a:t>	3) Appropriate level or not? Challenging reading or not? </a:t>
            </a:r>
          </a:p>
          <a:p>
            <a:r>
              <a:rPr lang="en-US" sz="2300" dirty="0"/>
              <a:t>Some students read regularly, but some did it at the very at the end of the semester.</a:t>
            </a:r>
          </a:p>
          <a:p>
            <a:r>
              <a:rPr lang="en-US" sz="2300" dirty="0"/>
              <a:t>There were a few passages read by more than two students.  Most of the students read different passages.</a:t>
            </a:r>
          </a:p>
          <a:p>
            <a:r>
              <a:rPr lang="en-US" sz="2300" dirty="0"/>
              <a:t>After the semester, asked them what they thought about this assignment →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27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8630-E240-7FCF-C5B3-D3D4C29EB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1012406"/>
          </a:xfrm>
        </p:spPr>
        <p:txBody>
          <a:bodyPr/>
          <a:lstStyle/>
          <a:p>
            <a:r>
              <a:rPr lang="en-US" dirty="0"/>
              <a:t>Q1 :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7D654-FD84-275C-3D09-7AF87CBAF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66" y="2015732"/>
            <a:ext cx="10972799" cy="3450613"/>
          </a:xfrm>
        </p:spPr>
        <p:txBody>
          <a:bodyPr/>
          <a:lstStyle/>
          <a:p>
            <a:r>
              <a:rPr lang="en-US" sz="2400" u="sng" dirty="0"/>
              <a:t>Easy to access </a:t>
            </a:r>
            <a:r>
              <a:rPr lang="en-US" sz="2400" dirty="0"/>
              <a:t>and interesting to look through.</a:t>
            </a:r>
          </a:p>
          <a:p>
            <a:r>
              <a:rPr lang="en-US" sz="2400" dirty="0"/>
              <a:t>Divided into different levels, Kanji with furigana, photos &amp; illustrations, and audio are </a:t>
            </a:r>
            <a:r>
              <a:rPr lang="en-US" sz="2400" u="sng" dirty="0"/>
              <a:t>helpful</a:t>
            </a:r>
            <a:r>
              <a:rPr lang="en-US" sz="2400" dirty="0"/>
              <a:t>.</a:t>
            </a:r>
          </a:p>
          <a:p>
            <a:r>
              <a:rPr lang="en-US" sz="2400" dirty="0"/>
              <a:t>It was </a:t>
            </a:r>
            <a:r>
              <a:rPr lang="en-US" sz="2400" u="sng" dirty="0"/>
              <a:t>easy to use and navigate</a:t>
            </a:r>
            <a:r>
              <a:rPr lang="en-US" sz="2400" dirty="0"/>
              <a:t>.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The site is </a:t>
            </a:r>
            <a:r>
              <a:rPr lang="en-US" sz="2400" b="0" i="0" u="sng" strike="noStrike" dirty="0">
                <a:solidFill>
                  <a:srgbClr val="000000"/>
                </a:solidFill>
                <a:effectLst/>
              </a:rPr>
              <a:t>really easy to navigate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, and it </a:t>
            </a:r>
            <a:r>
              <a:rPr lang="en-US" sz="2400" b="0" i="0" u="sng" strike="noStrike" dirty="0">
                <a:solidFill>
                  <a:srgbClr val="000000"/>
                </a:solidFill>
                <a:effectLst/>
              </a:rPr>
              <a:t>definitely helped me</a:t>
            </a:r>
            <a:r>
              <a:rPr lang="en-US" sz="2400" b="0" i="0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to learn some new vocabulary.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5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A6A4-16BB-A542-97EA-09679F8F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 : Shared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2BF21-68A6-0BC6-AC51-F08495A6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93" y="1853754"/>
            <a:ext cx="11305308" cy="4606423"/>
          </a:xfrm>
        </p:spPr>
        <p:txBody>
          <a:bodyPr>
            <a:noAutofit/>
          </a:bodyPr>
          <a:lstStyle/>
          <a:p>
            <a:r>
              <a:rPr lang="en-US" sz="2200" dirty="0"/>
              <a:t>The idea of sharing reports is a </a:t>
            </a:r>
            <a:r>
              <a:rPr lang="en-US" sz="2200" u="sng" dirty="0"/>
              <a:t>fun and good</a:t>
            </a:r>
            <a:r>
              <a:rPr lang="en-US" sz="2200" dirty="0"/>
              <a:t> reading practice.</a:t>
            </a:r>
          </a:p>
          <a:p>
            <a:r>
              <a:rPr lang="en-US" sz="2200" dirty="0"/>
              <a:t>Commenting with others would </a:t>
            </a:r>
            <a:r>
              <a:rPr lang="en-US" sz="2200" u="sng" dirty="0"/>
              <a:t>enhance our experience</a:t>
            </a:r>
            <a:r>
              <a:rPr lang="en-US" sz="2200" dirty="0"/>
              <a:t>.</a:t>
            </a:r>
          </a:p>
          <a:p>
            <a:r>
              <a:rPr lang="en-US" sz="2200" dirty="0"/>
              <a:t>I read them, but not frequently. I think that it’s a </a:t>
            </a:r>
            <a:r>
              <a:rPr lang="en-US" sz="2200" u="sng" dirty="0"/>
              <a:t>good idea</a:t>
            </a:r>
            <a:r>
              <a:rPr lang="en-US" sz="2200" dirty="0"/>
              <a:t> if we are all reading different things.</a:t>
            </a:r>
          </a:p>
          <a:p>
            <a:pPr>
              <a:lnSpc>
                <a:spcPct val="150000"/>
              </a:lnSpc>
            </a:pP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I rarely read my friend’s reports. I think </a:t>
            </a:r>
            <a:r>
              <a:rPr lang="en-US" sz="2200" b="0" i="0" u="sng" strike="noStrike" dirty="0">
                <a:solidFill>
                  <a:srgbClr val="000000"/>
                </a:solidFill>
                <a:effectLst/>
              </a:rPr>
              <a:t>reading friends’ reports might be helpful in terms of I can gain a better understanding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</a:rPr>
              <a:t> of how mine should look when compared to others.</a:t>
            </a:r>
          </a:p>
          <a:p>
            <a:r>
              <a:rPr lang="en-US" sz="2200" dirty="0"/>
              <a:t>I read some of classmates’ reports but </a:t>
            </a:r>
            <a:r>
              <a:rPr lang="en-US" sz="2200" u="sng" dirty="0"/>
              <a:t>not all of them</a:t>
            </a:r>
            <a:r>
              <a:rPr lang="en-US" sz="2200" dirty="0"/>
              <a:t>.</a:t>
            </a:r>
          </a:p>
          <a:p>
            <a:r>
              <a:rPr lang="en-US" sz="2200" dirty="0"/>
              <a:t>Instead of sharing I </a:t>
            </a:r>
            <a:r>
              <a:rPr lang="en-US" sz="2200" u="sng" dirty="0"/>
              <a:t>prefer taking videos</a:t>
            </a:r>
            <a:r>
              <a:rPr lang="en-US" sz="2200" dirty="0"/>
              <a:t> because we can practice speaking and memorize new vocabulary.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8213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5D017-0A95-FE7B-A63E-2D08EBCE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 : helped to improve your Japanese?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7A61D-9518-9EDC-6C3E-F994F3FA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850" y="1853754"/>
            <a:ext cx="11020300" cy="4610699"/>
          </a:xfrm>
        </p:spPr>
        <p:txBody>
          <a:bodyPr>
            <a:noAutofit/>
          </a:bodyPr>
          <a:lstStyle/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It </a:t>
            </a:r>
            <a:r>
              <a:rPr lang="en-US" sz="2400" b="0" i="0" u="sng" strike="noStrike" dirty="0">
                <a:solidFill>
                  <a:srgbClr val="000000"/>
                </a:solidFill>
                <a:effectLst/>
              </a:rPr>
              <a:t>definitely helped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because I think reading is one of the most important components when learning a new language. </a:t>
            </a:r>
          </a:p>
          <a:p>
            <a:r>
              <a:rPr lang="en-US" sz="2400" dirty="0"/>
              <a:t>A lot of </a:t>
            </a:r>
            <a:r>
              <a:rPr lang="en-US" sz="2400" u="sng" dirty="0"/>
              <a:t>new vocabulary about a variety of topics helped my study</a:t>
            </a:r>
            <a:r>
              <a:rPr lang="en-US" sz="2400" dirty="0"/>
              <a:t>.</a:t>
            </a:r>
          </a:p>
          <a:p>
            <a:r>
              <a:rPr lang="en-US" sz="2400" dirty="0"/>
              <a:t>Yes, it provided good listening and reading practice while simultaneously </a:t>
            </a:r>
            <a:r>
              <a:rPr lang="en-US" sz="2400" u="sng" dirty="0"/>
              <a:t>teaching me more about Japanese culture</a:t>
            </a:r>
            <a:r>
              <a:rPr lang="en-US" sz="2400" dirty="0"/>
              <a:t>.</a:t>
            </a:r>
          </a:p>
          <a:p>
            <a:r>
              <a:rPr lang="en-US" sz="2400" dirty="0"/>
              <a:t>Encountering </a:t>
            </a:r>
            <a:r>
              <a:rPr lang="en-US" sz="2400" u="sng" dirty="0"/>
              <a:t>new vocabulary is beneficial</a:t>
            </a:r>
            <a:r>
              <a:rPr lang="en-US" sz="2400" dirty="0"/>
              <a:t>, but they may be forgotten.</a:t>
            </a:r>
          </a:p>
          <a:p>
            <a:r>
              <a:rPr lang="en-US" sz="2400" dirty="0"/>
              <a:t>It was </a:t>
            </a:r>
            <a:r>
              <a:rPr lang="en-US" sz="2400" u="sng" dirty="0"/>
              <a:t>definitely nice </a:t>
            </a:r>
            <a:r>
              <a:rPr lang="en-US" sz="2400" dirty="0"/>
              <a:t>to have a reading like that, however, since the kanji we read wasn’t necessarily correlated to what we did in class, any new kanji didn’t really stick.</a:t>
            </a:r>
          </a:p>
          <a:p>
            <a:endParaRPr lang="en-US" sz="2200" dirty="0"/>
          </a:p>
          <a:p>
            <a:pPr marL="0" indent="0">
              <a:buNone/>
            </a:pP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0674121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{117F8D67-FBCF-CA47-A40A-9770F8453F46}tf10001119</Template>
  <TotalTime>3124</TotalTime>
  <Words>1355</Words>
  <Application>Microsoft Macintosh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Gallery</vt:lpstr>
      <vt:lpstr> EXTENSIVE READING IN JAPANESE CLASS BY USING A BLOG     NEALLT  APRIL 1, 2023  LAFAYETTE COLLEGE NAOKO IKEGAMI </vt:lpstr>
      <vt:lpstr>1. BACKGROUND</vt:lpstr>
      <vt:lpstr>ten principles provided by Day and Bamford (2002)  for successful extensive reading program</vt:lpstr>
      <vt:lpstr>2. The Blog ( contains many reading passages)  「多読道場」tadoku (extensive reading) dojo (place to have a practice) </vt:lpstr>
      <vt:lpstr>3. Assignment</vt:lpstr>
      <vt:lpstr>4. Assessment</vt:lpstr>
      <vt:lpstr>Q1 : Site</vt:lpstr>
      <vt:lpstr>Q2 : Shared reports</vt:lpstr>
      <vt:lpstr>Q3 : helped to improve your Japanese?</vt:lpstr>
      <vt:lpstr>Q4 : Any difficulties?</vt:lpstr>
      <vt:lpstr>Q5 : Easy part?</vt:lpstr>
      <vt:lpstr>Q6 : What you learned the most?</vt:lpstr>
      <vt:lpstr>Q7 : learned about Japanese Culture?</vt:lpstr>
      <vt:lpstr>Q8 : topic you want to read</vt:lpstr>
      <vt:lpstr>6. conclusions</vt:lpstr>
      <vt:lpstr>Reference</vt:lpstr>
      <vt:lpstr>8.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EXTENSIVE READING IN JAPANESE CLASS BY USING A BLOG     NEALLT  APRIL 1, 2023  LAFAYETTE COLLEGE NAOKO IKEGAMI</dc:title>
  <dc:creator>Ikegami, Naoko</dc:creator>
  <cp:lastModifiedBy>Ikegami, Naoko</cp:lastModifiedBy>
  <cp:revision>39</cp:revision>
  <dcterms:created xsi:type="dcterms:W3CDTF">2023-01-22T18:37:00Z</dcterms:created>
  <dcterms:modified xsi:type="dcterms:W3CDTF">2023-04-01T12:06:52Z</dcterms:modified>
</cp:coreProperties>
</file>