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4"/>
  </p:notesMasterIdLst>
  <p:sldIdLst>
    <p:sldId id="256" r:id="rId2"/>
    <p:sldId id="325" r:id="rId3"/>
    <p:sldId id="311" r:id="rId4"/>
    <p:sldId id="327" r:id="rId5"/>
    <p:sldId id="332" r:id="rId6"/>
    <p:sldId id="331" r:id="rId7"/>
    <p:sldId id="312" r:id="rId8"/>
    <p:sldId id="333" r:id="rId9"/>
    <p:sldId id="334" r:id="rId10"/>
    <p:sldId id="335" r:id="rId11"/>
    <p:sldId id="336" r:id="rId12"/>
    <p:sldId id="32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5" autoAdjust="0"/>
    <p:restoredTop sz="94660"/>
  </p:normalViewPr>
  <p:slideViewPr>
    <p:cSldViewPr snapToGrid="0">
      <p:cViewPr varScale="1">
        <p:scale>
          <a:sx n="179" d="100"/>
          <a:sy n="179" d="100"/>
        </p:scale>
        <p:origin x="2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459EF-EC16-4798-BF15-28872762F4D7}" type="datetimeFigureOut">
              <a:t>4/1/23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1F3CF-2E5C-4868-8186-63DA983EB1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1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5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3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7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6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4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1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2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1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7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0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3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3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91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78" r:id="rId13"/>
    <p:sldLayoutId id="214748377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u="none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flipped classroom: </a:t>
            </a:r>
            <a:b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to overcome students’ resistance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7A316F-0A93-6727-7FDC-92CA1B56A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32731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NEALLT  2023</a:t>
            </a:r>
          </a:p>
          <a:p>
            <a:r>
              <a:rPr lang="en-US" sz="3200" dirty="0"/>
              <a:t>April 1 2023</a:t>
            </a:r>
          </a:p>
          <a:p>
            <a:r>
              <a:rPr lang="en-US" sz="3200" dirty="0"/>
              <a:t>Koji Tanno, University of Kentucky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3D78-0E68-F168-861B-F491AC5B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Benefits of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29816-A649-3520-044A-6AD75E8AF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2194570"/>
            <a:ext cx="11017485" cy="3850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Improved academic performance &amp; memory</a:t>
            </a:r>
          </a:p>
          <a:p>
            <a:pPr lvl="1"/>
            <a:r>
              <a:rPr lang="en-US" dirty="0"/>
              <a:t>Discriminating differences and similarities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Benefits of spacing for long-term memory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A23BB-5DEA-BC4E-E2E1-03A869570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371" y="5332247"/>
            <a:ext cx="4237671" cy="129248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CC01BC-C2B9-2121-8614-26C5D5792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324" y="3584865"/>
            <a:ext cx="4265718" cy="97045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2129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DE3583-229F-5935-B5CC-27DB69A8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Change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97C2E4-F55E-9FF0-5B23-5126F2383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10357" y="2117595"/>
            <a:ext cx="5189857" cy="576262"/>
          </a:xfrm>
        </p:spPr>
        <p:txBody>
          <a:bodyPr/>
          <a:lstStyle/>
          <a:p>
            <a:r>
              <a:rPr lang="en-US" dirty="0"/>
              <a:t>Normal Flipped Classroom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23CA6C-521E-41A3-3CFE-A317B674B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469622" y="4359557"/>
            <a:ext cx="5194583" cy="576262"/>
          </a:xfrm>
        </p:spPr>
        <p:txBody>
          <a:bodyPr/>
          <a:lstStyle/>
          <a:p>
            <a:r>
              <a:rPr lang="en-US" dirty="0"/>
              <a:t>Adopted Design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370E0995-26A1-E362-C108-BA31380E0EE0}"/>
              </a:ext>
            </a:extLst>
          </p:cNvPr>
          <p:cNvSpPr/>
          <p:nvPr/>
        </p:nvSpPr>
        <p:spPr>
          <a:xfrm>
            <a:off x="560616" y="3107220"/>
            <a:ext cx="682898" cy="677863"/>
          </a:xfrm>
          <a:prstGeom prst="triangl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8D6E7AE2-9259-99C4-0E25-6EBADE9D3F7D}"/>
              </a:ext>
            </a:extLst>
          </p:cNvPr>
          <p:cNvSpPr/>
          <p:nvPr/>
        </p:nvSpPr>
        <p:spPr>
          <a:xfrm>
            <a:off x="1717881" y="3087480"/>
            <a:ext cx="682898" cy="6778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8D909F-F26C-87D2-CD4A-FF7A36B05E56}"/>
              </a:ext>
            </a:extLst>
          </p:cNvPr>
          <p:cNvSpPr txBox="1"/>
          <p:nvPr/>
        </p:nvSpPr>
        <p:spPr>
          <a:xfrm>
            <a:off x="1063817" y="2720735"/>
            <a:ext cx="22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0816A9-4BFA-FCB4-3985-272410FD0738}"/>
              </a:ext>
            </a:extLst>
          </p:cNvPr>
          <p:cNvSpPr/>
          <p:nvPr/>
        </p:nvSpPr>
        <p:spPr>
          <a:xfrm>
            <a:off x="1080991" y="5556911"/>
            <a:ext cx="615947" cy="677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B97824-16A0-737F-1D36-90760CEBA984}"/>
              </a:ext>
            </a:extLst>
          </p:cNvPr>
          <p:cNvSpPr/>
          <p:nvPr/>
        </p:nvSpPr>
        <p:spPr>
          <a:xfrm>
            <a:off x="4109014" y="3121981"/>
            <a:ext cx="615947" cy="677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072C5C-0FA8-BAFB-9B0C-DF0016302B92}"/>
              </a:ext>
            </a:extLst>
          </p:cNvPr>
          <p:cNvSpPr txBox="1"/>
          <p:nvPr/>
        </p:nvSpPr>
        <p:spPr>
          <a:xfrm>
            <a:off x="3327751" y="2681702"/>
            <a:ext cx="22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7C3618-64E6-4BE5-6CD1-FA8027650EB0}"/>
              </a:ext>
            </a:extLst>
          </p:cNvPr>
          <p:cNvSpPr txBox="1"/>
          <p:nvPr/>
        </p:nvSpPr>
        <p:spPr>
          <a:xfrm>
            <a:off x="9537169" y="2642691"/>
            <a:ext cx="22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CBA042-14E8-5D69-401C-B98C9752D6D2}"/>
              </a:ext>
            </a:extLst>
          </p:cNvPr>
          <p:cNvSpPr txBox="1"/>
          <p:nvPr/>
        </p:nvSpPr>
        <p:spPr>
          <a:xfrm>
            <a:off x="6076750" y="2623326"/>
            <a:ext cx="22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C60C48D-DFDE-1700-9C43-7DB456AEF31C}"/>
              </a:ext>
            </a:extLst>
          </p:cNvPr>
          <p:cNvSpPr/>
          <p:nvPr/>
        </p:nvSpPr>
        <p:spPr>
          <a:xfrm>
            <a:off x="1851413" y="5558082"/>
            <a:ext cx="674386" cy="7091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01815A-6625-13F0-FF8A-D2BECF418CDB}"/>
              </a:ext>
            </a:extLst>
          </p:cNvPr>
          <p:cNvSpPr/>
          <p:nvPr/>
        </p:nvSpPr>
        <p:spPr>
          <a:xfrm>
            <a:off x="7396079" y="3147487"/>
            <a:ext cx="674386" cy="709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id="{FE165602-F409-4C66-616F-979845D54B6E}"/>
              </a:ext>
            </a:extLst>
          </p:cNvPr>
          <p:cNvSpPr/>
          <p:nvPr/>
        </p:nvSpPr>
        <p:spPr>
          <a:xfrm>
            <a:off x="8891444" y="3147487"/>
            <a:ext cx="681072" cy="709127"/>
          </a:xfrm>
          <a:prstGeom prst="plus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ross 31">
            <a:extLst>
              <a:ext uri="{FF2B5EF4-FFF2-40B4-BE49-F238E27FC236}">
                <a16:creationId xmlns:a16="http://schemas.microsoft.com/office/drawing/2014/main" id="{E74CA6F4-B25F-D43E-121F-7F23A185B94C}"/>
              </a:ext>
            </a:extLst>
          </p:cNvPr>
          <p:cNvSpPr/>
          <p:nvPr/>
        </p:nvSpPr>
        <p:spPr>
          <a:xfrm>
            <a:off x="10220216" y="3147289"/>
            <a:ext cx="681072" cy="70912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F75E4B8F-361A-AD8B-B42D-14D7B1858A2D}"/>
              </a:ext>
            </a:extLst>
          </p:cNvPr>
          <p:cNvSpPr/>
          <p:nvPr/>
        </p:nvSpPr>
        <p:spPr>
          <a:xfrm>
            <a:off x="1303095" y="3393814"/>
            <a:ext cx="385074" cy="16942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E56DAEB-4D5A-0DE2-5C0F-9E38DA1C4C50}"/>
              </a:ext>
            </a:extLst>
          </p:cNvPr>
          <p:cNvSpPr/>
          <p:nvPr/>
        </p:nvSpPr>
        <p:spPr>
          <a:xfrm>
            <a:off x="3589663" y="3382956"/>
            <a:ext cx="385074" cy="16942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B1F008E6-D1AF-40B9-F8B9-AD4D06033874}"/>
              </a:ext>
            </a:extLst>
          </p:cNvPr>
          <p:cNvSpPr/>
          <p:nvPr/>
        </p:nvSpPr>
        <p:spPr>
          <a:xfrm>
            <a:off x="6855911" y="3393814"/>
            <a:ext cx="385074" cy="16942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8375AE2D-330E-A85D-C836-24A23F5523BE}"/>
              </a:ext>
            </a:extLst>
          </p:cNvPr>
          <p:cNvSpPr/>
          <p:nvPr/>
        </p:nvSpPr>
        <p:spPr>
          <a:xfrm>
            <a:off x="9716017" y="3417140"/>
            <a:ext cx="385074" cy="16942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F95E60-F40D-5CF0-3AED-C0AFDCC1DCA5}"/>
              </a:ext>
            </a:extLst>
          </p:cNvPr>
          <p:cNvSpPr txBox="1"/>
          <p:nvPr/>
        </p:nvSpPr>
        <p:spPr>
          <a:xfrm>
            <a:off x="1074057" y="5020129"/>
            <a:ext cx="22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</a:t>
            </a: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6E6E5789-4028-2256-539F-A82183673E55}"/>
              </a:ext>
            </a:extLst>
          </p:cNvPr>
          <p:cNvSpPr/>
          <p:nvPr/>
        </p:nvSpPr>
        <p:spPr>
          <a:xfrm>
            <a:off x="284014" y="5556912"/>
            <a:ext cx="682898" cy="67786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7ECF53-FD8F-16BF-9357-666F6B8A7274}"/>
              </a:ext>
            </a:extLst>
          </p:cNvPr>
          <p:cNvSpPr/>
          <p:nvPr/>
        </p:nvSpPr>
        <p:spPr>
          <a:xfrm>
            <a:off x="2820099" y="3112279"/>
            <a:ext cx="615947" cy="677864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68D4C71-9EBB-FE2A-4DAE-4403B14179D7}"/>
              </a:ext>
            </a:extLst>
          </p:cNvPr>
          <p:cNvSpPr/>
          <p:nvPr/>
        </p:nvSpPr>
        <p:spPr>
          <a:xfrm>
            <a:off x="5997950" y="3147487"/>
            <a:ext cx="674386" cy="709127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796096-3542-51AD-5188-DB21EF330C6B}"/>
              </a:ext>
            </a:extLst>
          </p:cNvPr>
          <p:cNvSpPr txBox="1"/>
          <p:nvPr/>
        </p:nvSpPr>
        <p:spPr>
          <a:xfrm>
            <a:off x="3413371" y="5020129"/>
            <a:ext cx="22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900EBC-3F4D-B9A1-37A8-151D84D2056E}"/>
              </a:ext>
            </a:extLst>
          </p:cNvPr>
          <p:cNvSpPr txBox="1"/>
          <p:nvPr/>
        </p:nvSpPr>
        <p:spPr>
          <a:xfrm>
            <a:off x="6576607" y="4968019"/>
            <a:ext cx="22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E141F4-12A0-5327-0CE5-D10AF0E44E1F}"/>
              </a:ext>
            </a:extLst>
          </p:cNvPr>
          <p:cNvSpPr txBox="1"/>
          <p:nvPr/>
        </p:nvSpPr>
        <p:spPr>
          <a:xfrm>
            <a:off x="9677469" y="4864886"/>
            <a:ext cx="22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</a:t>
            </a:r>
          </a:p>
        </p:txBody>
      </p:sp>
      <p:sp>
        <p:nvSpPr>
          <p:cNvPr id="49" name="Triangle 48">
            <a:extLst>
              <a:ext uri="{FF2B5EF4-FFF2-40B4-BE49-F238E27FC236}">
                <a16:creationId xmlns:a16="http://schemas.microsoft.com/office/drawing/2014/main" id="{E5057A53-F5FD-B908-02CA-9FE3C48D9F65}"/>
              </a:ext>
            </a:extLst>
          </p:cNvPr>
          <p:cNvSpPr/>
          <p:nvPr/>
        </p:nvSpPr>
        <p:spPr>
          <a:xfrm>
            <a:off x="3031105" y="5521474"/>
            <a:ext cx="682898" cy="677863"/>
          </a:xfrm>
          <a:prstGeom prst="triangl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1A21F90B-641D-44C6-49E9-13987920C665}"/>
              </a:ext>
            </a:extLst>
          </p:cNvPr>
          <p:cNvSpPr/>
          <p:nvPr/>
        </p:nvSpPr>
        <p:spPr>
          <a:xfrm>
            <a:off x="3723940" y="5774481"/>
            <a:ext cx="385074" cy="16942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angle 52">
            <a:extLst>
              <a:ext uri="{FF2B5EF4-FFF2-40B4-BE49-F238E27FC236}">
                <a16:creationId xmlns:a16="http://schemas.microsoft.com/office/drawing/2014/main" id="{D093CDFA-18FA-54FE-ED58-9F22668B98AA}"/>
              </a:ext>
            </a:extLst>
          </p:cNvPr>
          <p:cNvSpPr/>
          <p:nvPr/>
        </p:nvSpPr>
        <p:spPr>
          <a:xfrm>
            <a:off x="4125672" y="5489001"/>
            <a:ext cx="682898" cy="6778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AB7A088-357D-B3EC-FC9E-17580F2D25A4}"/>
              </a:ext>
            </a:extLst>
          </p:cNvPr>
          <p:cNvSpPr/>
          <p:nvPr/>
        </p:nvSpPr>
        <p:spPr>
          <a:xfrm>
            <a:off x="6018882" y="5573713"/>
            <a:ext cx="615947" cy="677864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DB50FA7A-04C6-6EEB-6A5A-BDF54A7DEEFC}"/>
              </a:ext>
            </a:extLst>
          </p:cNvPr>
          <p:cNvSpPr/>
          <p:nvPr/>
        </p:nvSpPr>
        <p:spPr>
          <a:xfrm>
            <a:off x="6834486" y="5827933"/>
            <a:ext cx="385074" cy="16942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CE94FCE-3850-508F-5C7F-CD27AE79561D}"/>
              </a:ext>
            </a:extLst>
          </p:cNvPr>
          <p:cNvSpPr/>
          <p:nvPr/>
        </p:nvSpPr>
        <p:spPr>
          <a:xfrm>
            <a:off x="7410707" y="5585956"/>
            <a:ext cx="615947" cy="677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angle 56">
            <a:extLst>
              <a:ext uri="{FF2B5EF4-FFF2-40B4-BE49-F238E27FC236}">
                <a16:creationId xmlns:a16="http://schemas.microsoft.com/office/drawing/2014/main" id="{50F59AEB-A6F6-8905-B740-F427A5AE9B89}"/>
              </a:ext>
            </a:extLst>
          </p:cNvPr>
          <p:cNvSpPr/>
          <p:nvPr/>
        </p:nvSpPr>
        <p:spPr>
          <a:xfrm>
            <a:off x="8130297" y="5556912"/>
            <a:ext cx="682898" cy="6778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01EA69F-5B46-BC83-6103-88F7FDE99A78}"/>
              </a:ext>
            </a:extLst>
          </p:cNvPr>
          <p:cNvSpPr/>
          <p:nvPr/>
        </p:nvSpPr>
        <p:spPr>
          <a:xfrm>
            <a:off x="9234168" y="5554693"/>
            <a:ext cx="674386" cy="709127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384518A1-1FA2-6EA8-33E5-278FBF288F41}"/>
              </a:ext>
            </a:extLst>
          </p:cNvPr>
          <p:cNvSpPr/>
          <p:nvPr/>
        </p:nvSpPr>
        <p:spPr>
          <a:xfrm>
            <a:off x="10033342" y="5895843"/>
            <a:ext cx="385074" cy="16942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2435754-307A-BB1B-B862-8ED18681D32B}"/>
              </a:ext>
            </a:extLst>
          </p:cNvPr>
          <p:cNvSpPr/>
          <p:nvPr/>
        </p:nvSpPr>
        <p:spPr>
          <a:xfrm>
            <a:off x="10496052" y="5529749"/>
            <a:ext cx="674386" cy="709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1394314-7A3C-C52E-AA7D-DFADBBA3A51A}"/>
              </a:ext>
            </a:extLst>
          </p:cNvPr>
          <p:cNvSpPr/>
          <p:nvPr/>
        </p:nvSpPr>
        <p:spPr>
          <a:xfrm>
            <a:off x="11263546" y="5520260"/>
            <a:ext cx="615947" cy="677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55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6091-2A1C-42E8-9FDD-50C02C03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CCA93-635A-4B9A-A5AC-123DCD3F1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lang="en-US" sz="2400" dirty="0"/>
          </a:p>
          <a:p>
            <a:pPr marL="201168" lvl="1" indent="0">
              <a:buNone/>
            </a:pPr>
            <a:r>
              <a:rPr lang="en-US" sz="2400" dirty="0"/>
              <a:t>To overcome students’ resistance</a:t>
            </a:r>
          </a:p>
          <a:p>
            <a:pPr marL="486918" lvl="1"/>
            <a:r>
              <a:rPr lang="en-US" sz="2400" dirty="0"/>
              <a:t>Interleaving technique seems to be helpful</a:t>
            </a:r>
          </a:p>
          <a:p>
            <a:pPr marL="486918" lvl="1"/>
            <a:r>
              <a:rPr lang="en-US" sz="2400" dirty="0"/>
              <a:t>Preview homework and lecturing videos are still important</a:t>
            </a:r>
          </a:p>
          <a:p>
            <a:pPr marL="486918" lvl="1"/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E2CBA-B04F-4798-996C-94F4A7D6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0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AC3A-45ED-4331-9B05-FB59FD72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EAB94-9724-41E4-9AD6-9E4170C2B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2596919"/>
            <a:ext cx="10708102" cy="36426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Flipped Classroom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Original course designs: Japanese courses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Issues with the normal designs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Improved course designs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6FCFF-E209-46D8-ABBB-2B7776E5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0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523C-C2AC-4FF5-848B-072E474C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INTRO: Flipped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478AB-F5C1-4614-9C07-4D3A2DEA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2266122"/>
            <a:ext cx="11380304" cy="4025348"/>
          </a:xfrm>
        </p:spPr>
        <p:txBody>
          <a:bodyPr>
            <a:normAutofit/>
          </a:bodyPr>
          <a:lstStyle/>
          <a:p>
            <a:pPr marL="52388" indent="0">
              <a:lnSpc>
                <a:spcPct val="100000"/>
              </a:lnSpc>
              <a:buNone/>
            </a:pPr>
            <a:endParaRPr lang="en-US" sz="2400" dirty="0"/>
          </a:p>
          <a:p>
            <a:pPr marL="284163" indent="-2317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Traditional Classroom:</a:t>
            </a:r>
          </a:p>
          <a:p>
            <a:pPr marL="52388" indent="0">
              <a:lnSpc>
                <a:spcPct val="100000"/>
              </a:lnSpc>
              <a:buNone/>
            </a:pPr>
            <a:r>
              <a:rPr lang="en-US" sz="2400" dirty="0"/>
              <a:t>	Classroom for new knowledge &gt; homework is for review</a:t>
            </a:r>
          </a:p>
          <a:p>
            <a:pPr marL="395288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Flipped Classroom:</a:t>
            </a:r>
          </a:p>
          <a:p>
            <a:pPr marL="52388" indent="0">
              <a:lnSpc>
                <a:spcPct val="100000"/>
              </a:lnSpc>
              <a:buNone/>
            </a:pPr>
            <a:r>
              <a:rPr lang="en-US" sz="2400" dirty="0"/>
              <a:t>	Homework for new knowledge &gt; classroom for applying new knowledge	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700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CE5F5-C35D-4E08-9BEE-60D21173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4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9F3BC-49FE-48F7-8CB9-3A2D0A0A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57164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the flipped classroom?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BBAF2-6A2C-438C-BA30-0DD685FA4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39" y="1832353"/>
            <a:ext cx="10058400" cy="31932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FFFF00"/>
                </a:solidFill>
              </a:rPr>
              <a:t>Not enough time for more advanced class activities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10D28-85F8-4BC8-9EF0-8F4B874F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BC8FB-8BE9-D5D0-1C84-F70AA9B5B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253" y="3142580"/>
            <a:ext cx="6725323" cy="36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816E3-CEEE-6121-512E-71E5C1B7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University of Kentucky: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&amp; 2</a:t>
            </a:r>
            <a:r>
              <a:rPr lang="en-US" baseline="30000" dirty="0"/>
              <a:t>nd</a:t>
            </a:r>
            <a:r>
              <a:rPr lang="en-US" dirty="0"/>
              <a:t> year Japanese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4F6F-9006-FB6E-B3AE-E6EDB105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Meeting 4 times a week (50 minutes)</a:t>
            </a:r>
          </a:p>
          <a:p>
            <a:r>
              <a:rPr lang="en-US" dirty="0"/>
              <a:t>Textbook: Genki 1＆ 2 (grammar-based textbook)</a:t>
            </a:r>
          </a:p>
          <a:p>
            <a:r>
              <a:rPr lang="en-US" dirty="0"/>
              <a:t>Homework: </a:t>
            </a:r>
          </a:p>
          <a:p>
            <a:pPr lvl="1"/>
            <a:r>
              <a:rPr lang="en-US" dirty="0"/>
              <a:t>Students watched a lecture video ( - 15 minutes)</a:t>
            </a:r>
          </a:p>
          <a:p>
            <a:pPr lvl="1"/>
            <a:r>
              <a:rPr lang="en-US" dirty="0"/>
              <a:t>Web App exercises (conjugation exercises, reading/listening exercises, writing sentences, translations)</a:t>
            </a:r>
          </a:p>
          <a:p>
            <a:r>
              <a:rPr lang="en-US" dirty="0"/>
              <a:t>In the classroom:</a:t>
            </a:r>
          </a:p>
          <a:p>
            <a:pPr lvl="1"/>
            <a:r>
              <a:rPr lang="en-US" dirty="0"/>
              <a:t>Review pattern drills</a:t>
            </a:r>
          </a:p>
          <a:p>
            <a:pPr lvl="1"/>
            <a:r>
              <a:rPr lang="en-US" dirty="0"/>
              <a:t>Open ended questions; work with classmates; </a:t>
            </a:r>
          </a:p>
          <a:p>
            <a:pPr lvl="1"/>
            <a:r>
              <a:rPr lang="en-US" dirty="0"/>
              <a:t>2nd-year: paragraph-level practice</a:t>
            </a:r>
          </a:p>
        </p:txBody>
      </p:sp>
    </p:spTree>
    <p:extLst>
      <p:ext uri="{BB962C8B-B14F-4D97-AF65-F5344CB8AC3E}">
        <p14:creationId xmlns:p14="http://schemas.microsoft.com/office/powerpoint/2010/main" val="354298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AADF-7E8B-4572-BAA9-29D4427D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Issue: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Be aware of students’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3BEBC-C8CE-4B8E-BEDE-D01F07347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08" y="2315817"/>
            <a:ext cx="10832687" cy="4255579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FFFF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600" dirty="0">
                <a:solidFill>
                  <a:srgbClr val="FFFF00"/>
                </a:solidFill>
              </a:rPr>
              <a:t>Some students feel uncomfortable with the flipped classroom format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Flipped teaching is new to students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The purpose of flipped teaching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Passive stance toward learning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700" dirty="0"/>
              <a:t>Self-guided study is also new to students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No study habit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Not following/reading instructions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No communication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083D1-EF8E-4CCF-9383-F488E482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8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C45F-F3A7-41F4-9A18-B4A57299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Issue: </a:t>
            </a:r>
            <a:r>
              <a:rPr lang="en-US" b="1" dirty="0">
                <a:solidFill>
                  <a:srgbClr val="FFFFFF"/>
                </a:solidFill>
              </a:rPr>
              <a:t>Students want to listen to lectures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9DC1B-9FE7-4715-A96B-9086A0CA7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2345635"/>
            <a:ext cx="10588070" cy="42257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en-US" sz="2900" dirty="0"/>
              <a:t>Mid-semester student feedback during 2020 Fall</a:t>
            </a:r>
          </a:p>
          <a:p>
            <a:pPr>
              <a:lnSpc>
                <a:spcPct val="140000"/>
              </a:lnSpc>
            </a:pPr>
            <a:r>
              <a:rPr lang="en-US" sz="2900" dirty="0"/>
              <a:t>“More directed classes on grammar and other mechanics or lecture-style classes would help the practice, preferably during in-person meetings.”</a:t>
            </a:r>
          </a:p>
          <a:p>
            <a:pPr lvl="1">
              <a:lnSpc>
                <a:spcPct val="140000"/>
              </a:lnSpc>
            </a:pPr>
            <a:r>
              <a:rPr lang="en-US" sz="2900" dirty="0"/>
              <a:t>Agree 70% Disagree 10%</a:t>
            </a:r>
          </a:p>
          <a:p>
            <a:pPr lvl="1">
              <a:lnSpc>
                <a:spcPct val="140000"/>
              </a:lnSpc>
            </a:pPr>
            <a:endParaRPr lang="en-US" sz="2900" dirty="0"/>
          </a:p>
          <a:p>
            <a:pPr marL="201168" lvl="1" indent="0">
              <a:lnSpc>
                <a:spcPct val="140000"/>
              </a:lnSpc>
              <a:buNone/>
            </a:pPr>
            <a:r>
              <a:rPr lang="en-US" sz="2900" dirty="0"/>
              <a:t>One student commented for mid-semester feedback:</a:t>
            </a:r>
          </a:p>
          <a:p>
            <a:pPr marL="201168" lvl="1" indent="0">
              <a:lnSpc>
                <a:spcPct val="140000"/>
              </a:lnSpc>
              <a:buNone/>
            </a:pPr>
            <a:r>
              <a:rPr lang="en-US" sz="2900" dirty="0">
                <a:latin typeface="TimesNewRomanPSMT"/>
              </a:rPr>
              <a:t>“</a:t>
            </a:r>
            <a:r>
              <a:rPr lang="en-US" sz="2900" b="0" i="0" dirty="0">
                <a:effectLst/>
                <a:latin typeface="TimesNewRomanPSMT"/>
              </a:rPr>
              <a:t>I think one extra meeting that would be live on zoom in lecture style geared towards</a:t>
            </a:r>
            <a:br>
              <a:rPr lang="en-US" sz="2900" b="0" i="0" dirty="0">
                <a:effectLst/>
                <a:latin typeface="TimesNewRomanPSMT"/>
              </a:rPr>
            </a:br>
            <a:r>
              <a:rPr lang="en-US" sz="2900" b="0" i="0" dirty="0">
                <a:effectLst/>
                <a:latin typeface="TimesNewRomanPSMT"/>
              </a:rPr>
              <a:t>teaching grammar would be very beneficial. This would help cater to student’s personal</a:t>
            </a:r>
            <a:br>
              <a:rPr lang="en-US" sz="2900" b="0" i="0" dirty="0">
                <a:effectLst/>
                <a:latin typeface="TimesNewRomanPSMT"/>
              </a:rPr>
            </a:br>
            <a:r>
              <a:rPr lang="en-US" sz="2900" b="0" i="0" dirty="0">
                <a:effectLst/>
                <a:latin typeface="TimesNewRomanPSMT"/>
              </a:rPr>
              <a:t>understanding of material as they could ask questions in the lecture. This may also cater</a:t>
            </a:r>
            <a:br>
              <a:rPr lang="en-US" sz="2900" b="0" i="0" dirty="0">
                <a:effectLst/>
                <a:latin typeface="TimesNewRomanPSMT"/>
              </a:rPr>
            </a:br>
            <a:r>
              <a:rPr lang="en-US" sz="2900" b="0" i="0" dirty="0">
                <a:effectLst/>
                <a:latin typeface="TimesNewRomanPSMT"/>
              </a:rPr>
              <a:t>to different learning styles (visual and audio).</a:t>
            </a:r>
            <a:endParaRPr lang="en-US" sz="22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A5544-23E5-4489-9422-60C4E161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7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61DF-073F-8ADA-9CB3-F11ECDCC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the course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BA56-C45D-1845-0D59-175E602AB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918363" cy="3769080"/>
          </a:xfrm>
        </p:spPr>
        <p:txBody>
          <a:bodyPr/>
          <a:lstStyle/>
          <a:p>
            <a:r>
              <a:rPr lang="en-US" sz="2400" dirty="0"/>
              <a:t>1 day of Quiz + Lecturing 3 new topics</a:t>
            </a:r>
          </a:p>
          <a:p>
            <a:pPr lvl="1"/>
            <a:r>
              <a:rPr lang="en-US" sz="2200" dirty="0"/>
              <a:t>Students can study for the quiz</a:t>
            </a:r>
          </a:p>
          <a:p>
            <a:pPr lvl="1"/>
            <a:r>
              <a:rPr lang="en-US" sz="2200" dirty="0">
                <a:solidFill>
                  <a:srgbClr val="FFC000"/>
                </a:solidFill>
              </a:rPr>
              <a:t>Briefly</a:t>
            </a:r>
            <a:r>
              <a:rPr lang="en-US" sz="2200" dirty="0"/>
              <a:t> introduce new concepts/topics </a:t>
            </a:r>
          </a:p>
          <a:p>
            <a:r>
              <a:rPr lang="en-US" sz="2400" dirty="0"/>
              <a:t>3 days of flipped classroom teaching</a:t>
            </a:r>
          </a:p>
          <a:p>
            <a:pPr lvl="1"/>
            <a:r>
              <a:rPr lang="en-US" sz="2200" dirty="0"/>
              <a:t>Preview homework + in-class activities</a:t>
            </a:r>
          </a:p>
          <a:p>
            <a:pPr lvl="1"/>
            <a:r>
              <a:rPr lang="en-US" sz="2000" dirty="0"/>
              <a:t>Interleaving: it involves mixing up topics within the same subject when studying.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5FE40-7D65-0239-D7A1-46DF70CB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VS. INTERLEAVING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87617-7A96-2289-278F-55CCE591B0A4}"/>
              </a:ext>
            </a:extLst>
          </p:cNvPr>
          <p:cNvSpPr txBox="1"/>
          <p:nvPr/>
        </p:nvSpPr>
        <p:spPr>
          <a:xfrm>
            <a:off x="3041374" y="3239364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hkr-k.co.jp</a:t>
            </a:r>
            <a:r>
              <a:rPr lang="en-US" dirty="0"/>
              <a:t>/publics/index/13/#page13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7E156-58BF-5130-2050-009FC697B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65" y="2263223"/>
            <a:ext cx="7772400" cy="44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91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e flipped classroom:   how to overcome students’ resistance &amp;quot;&quot;/&gt;&lt;property id=&quot;20307&quot; value=&quot;256&quot;/&gt;&lt;/object&gt;&lt;object type=&quot;3&quot; unique_id=&quot;10005&quot;&gt;&lt;property id=&quot;20148&quot; value=&quot;5&quot;/&gt;&lt;property id=&quot;20300&quot; value=&quot;Slide 14 - &amp;quot;ACTFL Proficiency Scale&amp;quot;&quot;/&gt;&lt;property id=&quot;20307&quot; value=&quot;258&quot;/&gt;&lt;/object&gt;&lt;object type=&quot;3&quot; unique_id=&quot;10006&quot;&gt;&lt;property id=&quot;20148&quot; value=&quot;5&quot;/&gt;&lt;property id=&quot;20300&quot; value=&quot;Slide 15 - &amp;quot;Novice: sounds like a parrot&amp;quot;&quot;/&gt;&lt;property id=&quot;20307&quot; value=&quot;282&quot;/&gt;&lt;/object&gt;&lt;object type=&quot;3&quot; unique_id=&quot;10007&quot;&gt;&lt;property id=&quot;20148&quot; value=&quot;5&quot;/&gt;&lt;property id=&quot;20300&quot; value=&quot;Slide 16 - &amp;quot;Intermediate: linguistic survivor &amp;quot;&quot;/&gt;&lt;property id=&quot;20307&quot; value=&quot;283&quot;/&gt;&lt;/object&gt;&lt;object type=&quot;3&quot; unique_id=&quot;10008&quot;&gt;&lt;property id=&quot;20148&quot; value=&quot;5&quot;/&gt;&lt;property id=&quot;20300&quot; value=&quot;Slide 17 - &amp;quot;Advanced: informed reporter&amp;quot;&quot;/&gt;&lt;property id=&quot;20307&quot; value=&quot;284&quot;/&gt;&lt;/object&gt;&lt;object type=&quot;3&quot; unique_id=&quot;10009&quot;&gt;&lt;property id=&quot;20148&quot; value=&quot;5&quot;/&gt;&lt;property id=&quot;20300&quot; value=&quot;Slide 18 - &amp;quot;Documents on proficiency goals&amp;quot;&quot;/&gt;&lt;property id=&quot;20307&quot; value=&quot;286&quot;/&gt;&lt;/object&gt;&lt;object type=&quot;3&quot; unique_id=&quot;10010&quot;&gt;&lt;property id=&quot;20148&quot; value=&quot;5&quot;/&gt;&lt;property id=&quot;20300&quot; value=&quot;Slide 19&quot;/&gt;&lt;property id=&quot;20307&quot; value=&quot;261&quot;/&gt;&lt;/object&gt;&lt;object type=&quot;3&quot; unique_id=&quot;10011&quot;&gt;&lt;property id=&quot;20148&quot; value=&quot;5&quot;/&gt;&lt;property id=&quot;20300&quot; value=&quot;Slide 20 - &amp;quot;What teachers can do to help students learn how to perform at these two levels?&amp;quot;&quot;/&gt;&lt;property id=&quot;20307&quot; value=&quot;287&quot;/&gt;&lt;/object&gt;&lt;object type=&quot;3&quot; unique_id=&quot;10012&quot;&gt;&lt;property id=&quot;20148&quot; value=&quot;5&quot;/&gt;&lt;property id=&quot;20300&quot; value=&quot;Slide 21 - &amp;quot;To become an intermediate speaker (Intermediate low by the end of JPN202)&amp;quot;&quot;/&gt;&lt;property id=&quot;20307&quot; value=&quot;260&quot;/&gt;&lt;/object&gt;&lt;object type=&quot;3&quot; unique_id=&quot;10013&quot;&gt;&lt;property id=&quot;20148&quot; value=&quot;5&quot;/&gt;&lt;property id=&quot;20300&quot; value=&quot;Slide 22 - &amp;quot;Novice tasks (form focused drills)&amp;quot;&quot;/&gt;&lt;property id=&quot;20307&quot; value=&quot;294&quot;/&gt;&lt;/object&gt;&lt;object type=&quot;3&quot; unique_id=&quot;10014&quot;&gt;&lt;property id=&quot;20148&quot; value=&quot;5&quot;/&gt;&lt;property id=&quot;20300&quot; value=&quot;Slide 23 - &amp;quot;Novice tasks (form focused drills)&amp;quot;&quot;/&gt;&lt;property id=&quot;20307&quot; value=&quot;300&quot;/&gt;&lt;/object&gt;&lt;object type=&quot;3&quot; unique_id=&quot;10015&quot;&gt;&lt;property id=&quot;20148&quot; value=&quot;5&quot;/&gt;&lt;property id=&quot;20300&quot; value=&quot;Slide 24 - &amp;quot;INTERMEDIATE TASKS&amp;quot;&quot;/&gt;&lt;property id=&quot;20307&quot; value=&quot;268&quot;/&gt;&lt;/object&gt;&lt;object type=&quot;3&quot; unique_id=&quot;10016&quot;&gt;&lt;property id=&quot;20148&quot; value=&quot;5&quot;/&gt;&lt;property id=&quot;20300&quot; value=&quot;Slide 25 - &amp;quot;  INTERMEDIATE: (a) Practice answering using sentences&amp;quot;&quot;/&gt;&lt;property id=&quot;20307&quot; value=&quot;263&quot;/&gt;&lt;/object&gt;&lt;object type=&quot;3&quot; unique_id=&quot;10017&quot;&gt;&lt;property id=&quot;20148&quot; value=&quot;5&quot;/&gt;&lt;property id=&quot;20300&quot; value=&quot;Slide 26&quot;/&gt;&lt;property id=&quot;20307&quot; value=&quot;290&quot;/&gt;&lt;/object&gt;&lt;object type=&quot;3&quot; unique_id=&quot;10018&quot;&gt;&lt;property id=&quot;20148&quot; value=&quot;5&quot;/&gt;&lt;property id=&quot;20300&quot; value=&quot;Slide 27 - &amp;quot;INTERMEDIATE: (b) Practice asking questions&amp;quot;&quot;/&gt;&lt;property id=&quot;20307&quot; value=&quot;264&quot;/&gt;&lt;/object&gt;&lt;object type=&quot;3&quot; unique_id=&quot;10019&quot;&gt;&lt;property id=&quot;20148&quot; value=&quot;5&quot;/&gt;&lt;property id=&quot;20300&quot; value=&quot;Slide 28&quot;/&gt;&lt;property id=&quot;20307&quot; value=&quot;299&quot;/&gt;&lt;/object&gt;&lt;object type=&quot;3&quot; unique_id=&quot;10020&quot;&gt;&lt;property id=&quot;20148&quot; value=&quot;5&quot;/&gt;&lt;property id=&quot;20300&quot; value=&quot;Slide 29 - &amp;quot;INTERMEDIATE: (c) Creative language use&amp;quot;&quot;/&gt;&lt;property id=&quot;20307&quot; value=&quot;269&quot;/&gt;&lt;/object&gt;&lt;object type=&quot;3&quot; unique_id=&quot;10021&quot;&gt;&lt;property id=&quot;20148&quot; value=&quot;5&quot;/&gt;&lt;property id=&quot;20300&quot; value=&quot;Slide 30 - &amp;quot;Example&amp;quot;&quot;/&gt;&lt;property id=&quot;20307&quot; value=&quot;293&quot;/&gt;&lt;/object&gt;&lt;object type=&quot;3&quot; unique_id=&quot;10022&quot;&gt;&lt;property id=&quot;20148&quot; value=&quot;5&quot;/&gt;&lt;property id=&quot;20300&quot; value=&quot;Slide 31 - &amp;quot;ADVANCED TASKS&amp;quot;&quot;/&gt;&lt;property id=&quot;20307&quot; value=&quot;265&quot;/&gt;&lt;/object&gt;&lt;object type=&quot;3&quot; unique_id=&quot;10023&quot;&gt;&lt;property id=&quot;20148&quot; value=&quot;5&quot;/&gt;&lt;property id=&quot;20300&quot; value=&quot;Slide 32 - &amp;quot;How to practice paragraph level talk&amp;quot;&quot;/&gt;&lt;property id=&quot;20307&quot; value=&quot;266&quot;/&gt;&lt;/object&gt;&lt;object type=&quot;3&quot; unique_id=&quot;10024&quot;&gt;&lt;property id=&quot;20148&quot; value=&quot;5&quot;/&gt;&lt;property id=&quot;20300&quot; value=&quot;Slide 33&quot;/&gt;&lt;property id=&quot;20307&quot; value=&quot;295&quot;/&gt;&lt;/object&gt;&lt;object type=&quot;3&quot; unique_id=&quot;10025&quot;&gt;&lt;property id=&quot;20148&quot; value=&quot;5&quot;/&gt;&lt;property id=&quot;20300&quot; value=&quot;Slide 34 - &amp;quot;Practice of Narration&amp;quot;&quot;/&gt;&lt;property id=&quot;20307&quot; value=&quot;262&quot;/&gt;&lt;/object&gt;&lt;object type=&quot;3&quot; unique_id=&quot;10026&quot;&gt;&lt;property id=&quot;20148&quot; value=&quot;5&quot;/&gt;&lt;property id=&quot;20300&quot; value=&quot;Slide 35&quot;/&gt;&lt;property id=&quot;20307&quot; value=&quot;296&quot;/&gt;&lt;/object&gt;&lt;object type=&quot;3&quot; unique_id=&quot;10027&quot;&gt;&lt;property id=&quot;20148&quot; value=&quot;5&quot;/&gt;&lt;property id=&quot;20300&quot; value=&quot;Slide 36 - &amp;quot;Not about yourself&amp;quot;&quot;/&gt;&lt;property id=&quot;20307&quot; value=&quot;267&quot;/&gt;&lt;/object&gt;&lt;object type=&quot;3&quot; unique_id=&quot;10028&quot;&gt;&lt;property id=&quot;20148&quot; value=&quot;5&quot;/&gt;&lt;property id=&quot;20300&quot; value=&quot;Slide 37 - &amp;quot;大学生は予習と復習とどちらの方が、大切だとおもいますか。&amp;quot;&quot;/&gt;&lt;property id=&quot;20307&quot; value=&quot;297&quot;/&gt;&lt;/object&gt;&lt;object type=&quot;3&quot; unique_id=&quot;10029&quot;&gt;&lt;property id=&quot;20148&quot; value=&quot;5&quot;/&gt;&lt;property id=&quot;20300&quot; value=&quot;Slide 38 - &amp;quot;Other ways to push students&amp;quot;&quot;/&gt;&lt;property id=&quot;20307&quot; value=&quot;270&quot;/&gt;&lt;/object&gt;&lt;object type=&quot;3&quot; unique_id=&quot;11939&quot;&gt;&lt;property id=&quot;20148&quot; value=&quot;5&quot;/&gt;&lt;property id=&quot;20300&quot; value=&quot;Slide 2 - &amp;quot;OUTLINE&amp;quot;&quot;/&gt;&lt;property id=&quot;20307&quot; value=&quot;325&quot;/&gt;&lt;/object&gt;&lt;object type=&quot;3&quot; unique_id=&quot;11940&quot;&gt;&lt;property id=&quot;20148&quot; value=&quot;5&quot;/&gt;&lt;property id=&quot;20300&quot; value=&quot;Slide 3 - &amp;quot;INTRO: Flipped Classroom&amp;quot;&quot;/&gt;&lt;property id=&quot;20307&quot; value=&quot;311&quot;/&gt;&lt;/object&gt;&lt;object type=&quot;3&quot; unique_id=&quot;11941&quot;&gt;&lt;property id=&quot;20148&quot; value=&quot;5&quot;/&gt;&lt;property id=&quot;20300&quot; value=&quot;Slide 4 - &amp;quot;Why the flipped classroom?&amp;quot;&quot;/&gt;&lt;property id=&quot;20307&quot; value=&quot;327&quot;/&gt;&lt;/object&gt;&lt;object type=&quot;3&quot; unique_id=&quot;11942&quot;&gt;&lt;property id=&quot;20148&quot; value=&quot;5&quot;/&gt;&lt;property id=&quot;20300&quot; value=&quot;Slide 5 - &amp;quot;Example&amp;quot;&quot;/&gt;&lt;property id=&quot;20307&quot; value=&quot;326&quot;/&gt;&lt;/object&gt;&lt;object type=&quot;3&quot; unique_id=&quot;11943&quot;&gt;&lt;property id=&quot;20148&quot; value=&quot;5&quot;/&gt;&lt;property id=&quot;20300&quot; value=&quot;Slide 6 - &amp;quot;Achievements&amp;quot;&quot;/&gt;&lt;property id=&quot;20307&quot; value=&quot;329&quot;/&gt;&lt;/object&gt;&lt;object type=&quot;3&quot; unique_id=&quot;11944&quot;&gt;&lt;property id=&quot;20148&quot; value=&quot;5&quot;/&gt;&lt;property id=&quot;20300&quot; value=&quot;Slide 7 - &amp;quot;Writing Sample&amp;quot;&quot;/&gt;&lt;property id=&quot;20307&quot; value=&quot;324&quot;/&gt;&lt;/object&gt;&lt;object type=&quot;3&quot; unique_id=&quot;11945&quot;&gt;&lt;property id=&quot;20148&quot; value=&quot;5&quot;/&gt;&lt;property id=&quot;20300&quot; value=&quot;Slide 8 - &amp;quot;Caveat: Technology is hard for some.&amp;quot;&quot;/&gt;&lt;property id=&quot;20307&quot; value=&quot;330&quot;/&gt;&lt;/object&gt;&lt;object type=&quot;3&quot; unique_id=&quot;11946&quot;&gt;&lt;property id=&quot;20148&quot; value=&quot;5&quot;/&gt;&lt;property id=&quot;20300&quot; value=&quot;Slide 9 - &amp;quot;Caveat: Be aware of students’ expectations&amp;quot;&quot;/&gt;&lt;property id=&quot;20307&quot; value=&quot;331&quot;/&gt;&lt;/object&gt;&lt;object type=&quot;3&quot; unique_id=&quot;11947&quot;&gt;&lt;property id=&quot;20148&quot; value=&quot;5&quot;/&gt;&lt;property id=&quot;20300&quot; value=&quot;Slide 10 - &amp;quot;Issue: Students want to listen to lectures&amp;quot;&quot;/&gt;&lt;property id=&quot;20307&quot; value=&quot;312&quot;/&gt;&lt;/object&gt;&lt;object type=&quot;3&quot; unique_id=&quot;11948&quot;&gt;&lt;property id=&quot;20148&quot; value=&quot;5&quot;/&gt;&lt;property id=&quot;20300&quot; value=&quot;Slide 11 - &amp;quot;Issue: Students want to meet more often &amp;quot;&quot;/&gt;&lt;property id=&quot;20307&quot; value=&quot;322&quot;/&gt;&lt;/object&gt;&lt;object type=&quot;3&quot; unique_id=&quot;11949&quot;&gt;&lt;property id=&quot;20148&quot; value=&quot;5&quot;/&gt;&lt;property id=&quot;20300&quot; value=&quot;Slide 12 - &amp;quot;Promising comments&amp;quot;&quot;/&gt;&lt;property id=&quot;20307&quot; value=&quot;318&quot;/&gt;&lt;/object&gt;&lt;object type=&quot;3&quot; unique_id=&quot;11950&quot;&gt;&lt;property id=&quot;20148&quot; value=&quot;5&quot;/&gt;&lt;property id=&quot;20300&quot; value=&quot;Slide 13 - &amp;quot;Conclusions&amp;quot;&quot;/&gt;&lt;property id=&quot;20307&quot; value=&quot;321&quot;/&gt;&lt;/object&gt;&lt;/object&gt;&lt;object type=&quot;8&quot; unique_id=&quot;10058&quot;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458</Words>
  <Application>Microsoft Macintosh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TimesNewRomanPSMT</vt:lpstr>
      <vt:lpstr>Arial</vt:lpstr>
      <vt:lpstr>Calibri</vt:lpstr>
      <vt:lpstr>Century Gothic</vt:lpstr>
      <vt:lpstr>Courier New</vt:lpstr>
      <vt:lpstr>Wingdings</vt:lpstr>
      <vt:lpstr>Wingdings 2</vt:lpstr>
      <vt:lpstr>Quotable</vt:lpstr>
      <vt:lpstr>The flipped classroom:  how to overcome students’ resistance </vt:lpstr>
      <vt:lpstr>OUTLINE</vt:lpstr>
      <vt:lpstr>INTRO: Flipped Classroom</vt:lpstr>
      <vt:lpstr>Why the flipped classroom?</vt:lpstr>
      <vt:lpstr> University of Kentucky: 1st &amp; 2nd year Japanese</vt:lpstr>
      <vt:lpstr>Issue:  Be aware of students’ expectations</vt:lpstr>
      <vt:lpstr>Issue: Students want to listen to lectures</vt:lpstr>
      <vt:lpstr>Changes to the course designs</vt:lpstr>
      <vt:lpstr>BLOCKING VS. INTERLEAVING</vt:lpstr>
      <vt:lpstr>Benefits of interleaving</vt:lpstr>
      <vt:lpstr>Design Change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Tanno, Koji</cp:lastModifiedBy>
  <cp:revision>959</cp:revision>
  <dcterms:created xsi:type="dcterms:W3CDTF">2022-05-06T17:29:27Z</dcterms:created>
  <dcterms:modified xsi:type="dcterms:W3CDTF">2023-04-01T13:48:02Z</dcterms:modified>
</cp:coreProperties>
</file>